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0" r:id="rId2"/>
    <p:sldId id="265" r:id="rId3"/>
    <p:sldId id="266" r:id="rId4"/>
    <p:sldId id="267" r:id="rId5"/>
    <p:sldId id="268"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de-DE"/>
              <a:t>Mastertitelformat bearbeiten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7/25/2023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de-DE"/>
              <a:t>Mastertitelformat bearbeiten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7/25/2023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de-DE"/>
              <a:t>Mastertitelformat bearbeiten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7/25/2023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‹Nr.›</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de-DE"/>
              <a:t>Mastertitelformat bearbeiten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7/25/2023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de-DE"/>
              <a:t>Mastertitelformat bearbeiten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48A87A34-81AB-432B-8DAE-1953F412C126}" type="datetimeFigureOut">
              <a:rPr lang="en-US" dirty="0"/>
              <a:t>7/25/2023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de-DE"/>
              <a:t>Mastertitelformat bearbeiten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48A87A34-81AB-432B-8DAE-1953F412C126}" type="datetimeFigureOut">
              <a:rPr lang="en-US" dirty="0"/>
              <a:t>7/25/2023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7/25/2023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de-DE"/>
              <a:t>Mastertitelformat bearbeiten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7/25/2023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de-DE"/>
              <a:t>Mastertitelformat bearbeiten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5800" y="3132666"/>
            <a:ext cx="5311775" cy="308601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3132666"/>
            <a:ext cx="5334000" cy="308601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de-DE"/>
              <a:t>Mastertitelformat bearbeiten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7/25/2023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e.wikipedia.org/wiki/Herz-Lungen-Wiederbelebung" TargetMode="External"/><Relationship Id="rId3" Type="http://schemas.openxmlformats.org/officeDocument/2006/relationships/hyperlink" Target="https://de.wikipedia.org/wiki/Kammerflimmern" TargetMode="External"/><Relationship Id="rId7" Type="http://schemas.openxmlformats.org/officeDocument/2006/relationships/hyperlink" Target="https://de.wikipedia.org/wiki/Vorhofflattern" TargetMode="External"/><Relationship Id="rId2" Type="http://schemas.openxmlformats.org/officeDocument/2006/relationships/hyperlink" Target="https://de.wikipedia.org/wiki/Herzrhythmusst%C3%B6rung" TargetMode="External"/><Relationship Id="rId1" Type="http://schemas.openxmlformats.org/officeDocument/2006/relationships/slideLayout" Target="../slideLayouts/slideLayout2.xml"/><Relationship Id="rId6" Type="http://schemas.openxmlformats.org/officeDocument/2006/relationships/hyperlink" Target="https://de.wikipedia.org/wiki/Vorhofflimmern" TargetMode="External"/><Relationship Id="rId5" Type="http://schemas.openxmlformats.org/officeDocument/2006/relationships/hyperlink" Target="https://de.wikipedia.org/wiki/Ventrikul%C3%A4re_Tachykardie" TargetMode="External"/><Relationship Id="rId4" Type="http://schemas.openxmlformats.org/officeDocument/2006/relationships/hyperlink" Target="https://de.wikipedia.org/wiki/Kammerflatter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www.herzstiftung.de/"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996C5A-1C44-53F5-F3F4-70C2C013D279}"/>
              </a:ext>
            </a:extLst>
          </p:cNvPr>
          <p:cNvSpPr>
            <a:spLocks noGrp="1"/>
          </p:cNvSpPr>
          <p:nvPr>
            <p:ph type="title"/>
          </p:nvPr>
        </p:nvSpPr>
        <p:spPr>
          <a:xfrm>
            <a:off x="1668966" y="639315"/>
            <a:ext cx="8610600" cy="1293028"/>
          </a:xfrm>
        </p:spPr>
        <p:txBody>
          <a:bodyPr/>
          <a:lstStyle/>
          <a:p>
            <a:pPr algn="ctr"/>
            <a:br>
              <a:rPr lang="de-DE" dirty="0"/>
            </a:br>
            <a:r>
              <a:rPr lang="de-DE" dirty="0" err="1"/>
              <a:t>erläuterung</a:t>
            </a:r>
            <a:r>
              <a:rPr lang="de-DE" dirty="0"/>
              <a:t> DEFI</a:t>
            </a:r>
          </a:p>
        </p:txBody>
      </p:sp>
      <p:sp>
        <p:nvSpPr>
          <p:cNvPr id="3" name="Inhaltsplatzhalter 2">
            <a:extLst>
              <a:ext uri="{FF2B5EF4-FFF2-40B4-BE49-F238E27FC236}">
                <a16:creationId xmlns:a16="http://schemas.microsoft.com/office/drawing/2014/main" id="{0E866FD8-4F73-842B-A356-6ABC4C7D9A56}"/>
              </a:ext>
            </a:extLst>
          </p:cNvPr>
          <p:cNvSpPr>
            <a:spLocks noGrp="1"/>
          </p:cNvSpPr>
          <p:nvPr>
            <p:ph idx="1"/>
          </p:nvPr>
        </p:nvSpPr>
        <p:spPr/>
        <p:txBody>
          <a:bodyPr/>
          <a:lstStyle/>
          <a:p>
            <a:r>
              <a:rPr lang="de-DE" b="0" i="0" dirty="0">
                <a:effectLst/>
                <a:latin typeface="Arial" panose="020B0604020202020204" pitchFamily="34" charset="0"/>
              </a:rPr>
              <a:t>Ein </a:t>
            </a:r>
            <a:r>
              <a:rPr lang="de-DE" b="1" i="0" dirty="0">
                <a:effectLst/>
                <a:latin typeface="Arial" panose="020B0604020202020204" pitchFamily="34" charset="0"/>
              </a:rPr>
              <a:t>Defibrillator,</a:t>
            </a:r>
            <a:r>
              <a:rPr lang="de-DE" b="0" i="0" dirty="0">
                <a:effectLst/>
                <a:latin typeface="Arial" panose="020B0604020202020204" pitchFamily="34" charset="0"/>
              </a:rPr>
              <a:t> auch </a:t>
            </a:r>
            <a:r>
              <a:rPr lang="de-DE" b="0" i="1" dirty="0">
                <a:effectLst/>
                <a:latin typeface="Arial" panose="020B0604020202020204" pitchFamily="34" charset="0"/>
              </a:rPr>
              <a:t>Schockgeber,</a:t>
            </a:r>
            <a:r>
              <a:rPr lang="de-DE" b="0" i="0" dirty="0">
                <a:effectLst/>
                <a:latin typeface="Arial" panose="020B0604020202020204" pitchFamily="34" charset="0"/>
              </a:rPr>
              <a:t> oder im Fachjargon und als Handelsname </a:t>
            </a:r>
            <a:r>
              <a:rPr lang="de-DE" b="0" i="1" dirty="0">
                <a:effectLst/>
                <a:latin typeface="Arial" panose="020B0604020202020204" pitchFamily="34" charset="0"/>
              </a:rPr>
              <a:t>Defi</a:t>
            </a:r>
            <a:r>
              <a:rPr lang="de-DE" b="0" i="0" dirty="0">
                <a:effectLst/>
                <a:latin typeface="Arial" panose="020B0604020202020204" pitchFamily="34" charset="0"/>
              </a:rPr>
              <a:t>, ist ein </a:t>
            </a:r>
            <a:r>
              <a:rPr lang="de-DE" b="0" i="0" u="none" strike="noStrike" dirty="0">
                <a:effectLst/>
                <a:latin typeface="Arial" panose="020B0604020202020204" pitchFamily="34" charset="0"/>
              </a:rPr>
              <a:t>medizinisches</a:t>
            </a:r>
            <a:r>
              <a:rPr lang="de-DE" b="0" i="0" dirty="0">
                <a:effectLst/>
                <a:latin typeface="Arial" panose="020B0604020202020204" pitchFamily="34" charset="0"/>
              </a:rPr>
              <a:t> Gerät zur </a:t>
            </a:r>
            <a:r>
              <a:rPr lang="de-DE" b="0" i="0" u="sng" dirty="0">
                <a:effectLst/>
                <a:latin typeface="Arial" panose="020B0604020202020204" pitchFamily="34" charset="0"/>
              </a:rPr>
              <a:t>Defibrillation.</a:t>
            </a:r>
          </a:p>
          <a:p>
            <a:r>
              <a:rPr lang="de-DE" b="0" i="0" dirty="0">
                <a:effectLst/>
                <a:latin typeface="Arial" panose="020B0604020202020204" pitchFamily="34" charset="0"/>
              </a:rPr>
              <a:t>Es kann durch gezielte Stromstöße </a:t>
            </a:r>
            <a:r>
              <a:rPr lang="de-DE" b="0" i="0" u="none" strike="noStrike" dirty="0">
                <a:effectLst/>
                <a:latin typeface="Arial" panose="020B0604020202020204" pitchFamily="34" charset="0"/>
                <a:hlinkClick r:id="rId2" tooltip="Herzrhythmusstörung">
                  <a:extLst>
                    <a:ext uri="{A12FA001-AC4F-418D-AE19-62706E023703}">
                      <ahyp:hlinkClr xmlns:ahyp="http://schemas.microsoft.com/office/drawing/2018/hyperlinkcolor" val="tx"/>
                    </a:ext>
                  </a:extLst>
                </a:hlinkClick>
              </a:rPr>
              <a:t>Herzrhythmusstörungen</a:t>
            </a:r>
            <a:r>
              <a:rPr lang="de-DE" b="0" i="0" dirty="0">
                <a:effectLst/>
                <a:latin typeface="Arial" panose="020B0604020202020204" pitchFamily="34" charset="0"/>
              </a:rPr>
              <a:t> wie </a:t>
            </a:r>
            <a:r>
              <a:rPr lang="de-DE" b="0" i="0" u="none" strike="noStrike" dirty="0">
                <a:effectLst/>
                <a:latin typeface="Arial" panose="020B0604020202020204" pitchFamily="34" charset="0"/>
                <a:hlinkClick r:id="rId3" tooltip="Kammerflimmern">
                  <a:extLst>
                    <a:ext uri="{A12FA001-AC4F-418D-AE19-62706E023703}">
                      <ahyp:hlinkClr xmlns:ahyp="http://schemas.microsoft.com/office/drawing/2018/hyperlinkcolor" val="tx"/>
                    </a:ext>
                  </a:extLst>
                </a:hlinkClick>
              </a:rPr>
              <a:t>Kammerflimmern</a:t>
            </a:r>
            <a:r>
              <a:rPr lang="de-DE" b="0" i="0" dirty="0">
                <a:effectLst/>
                <a:latin typeface="Arial" panose="020B0604020202020204" pitchFamily="34" charset="0"/>
              </a:rPr>
              <a:t> und </a:t>
            </a:r>
            <a:r>
              <a:rPr lang="de-DE" b="0" i="0" u="none" strike="noStrike" dirty="0">
                <a:effectLst/>
                <a:latin typeface="Arial" panose="020B0604020202020204" pitchFamily="34" charset="0"/>
                <a:hlinkClick r:id="rId4" tooltip="Kammerflattern">
                  <a:extLst>
                    <a:ext uri="{A12FA001-AC4F-418D-AE19-62706E023703}">
                      <ahyp:hlinkClr xmlns:ahyp="http://schemas.microsoft.com/office/drawing/2018/hyperlinkcolor" val="tx"/>
                    </a:ext>
                  </a:extLst>
                </a:hlinkClick>
              </a:rPr>
              <a:t>Kammerflattern</a:t>
            </a:r>
            <a:r>
              <a:rPr lang="de-DE" b="0" i="0" dirty="0">
                <a:effectLst/>
                <a:latin typeface="Arial" panose="020B0604020202020204" pitchFamily="34" charset="0"/>
              </a:rPr>
              <a:t> oder </a:t>
            </a:r>
            <a:r>
              <a:rPr lang="de-DE" b="0" i="0" u="none" strike="noStrike" dirty="0">
                <a:effectLst/>
                <a:latin typeface="Arial" panose="020B0604020202020204" pitchFamily="34" charset="0"/>
                <a:hlinkClick r:id="rId5" tooltip="Ventrikuläre Tachykardie">
                  <a:extLst>
                    <a:ext uri="{A12FA001-AC4F-418D-AE19-62706E023703}">
                      <ahyp:hlinkClr xmlns:ahyp="http://schemas.microsoft.com/office/drawing/2018/hyperlinkcolor" val="tx"/>
                    </a:ext>
                  </a:extLst>
                </a:hlinkClick>
              </a:rPr>
              <a:t>ventrikuläre Tachykardien</a:t>
            </a:r>
            <a:r>
              <a:rPr lang="de-DE" b="0" i="0" dirty="0">
                <a:effectLst/>
                <a:latin typeface="Arial" panose="020B0604020202020204" pitchFamily="34" charset="0"/>
              </a:rPr>
              <a:t>, </a:t>
            </a:r>
            <a:r>
              <a:rPr lang="de-DE" b="0" i="0" u="none" strike="noStrike" dirty="0">
                <a:effectLst/>
                <a:latin typeface="Arial" panose="020B0604020202020204" pitchFamily="34" charset="0"/>
                <a:hlinkClick r:id="rId6" tooltip="Vorhofflimmern">
                  <a:extLst>
                    <a:ext uri="{A12FA001-AC4F-418D-AE19-62706E023703}">
                      <ahyp:hlinkClr xmlns:ahyp="http://schemas.microsoft.com/office/drawing/2018/hyperlinkcolor" val="tx"/>
                    </a:ext>
                  </a:extLst>
                </a:hlinkClick>
              </a:rPr>
              <a:t>Vorhofflimmern</a:t>
            </a:r>
            <a:r>
              <a:rPr lang="de-DE" b="0" i="0" dirty="0">
                <a:effectLst/>
                <a:latin typeface="Arial" panose="020B0604020202020204" pitchFamily="34" charset="0"/>
              </a:rPr>
              <a:t> und </a:t>
            </a:r>
            <a:r>
              <a:rPr lang="de-DE" b="0" i="0" u="none" strike="noStrike" dirty="0">
                <a:effectLst/>
                <a:latin typeface="Arial" panose="020B0604020202020204" pitchFamily="34" charset="0"/>
                <a:hlinkClick r:id="rId7" tooltip="Vorhofflattern">
                  <a:extLst>
                    <a:ext uri="{A12FA001-AC4F-418D-AE19-62706E023703}">
                      <ahyp:hlinkClr xmlns:ahyp="http://schemas.microsoft.com/office/drawing/2018/hyperlinkcolor" val="tx"/>
                    </a:ext>
                  </a:extLst>
                </a:hlinkClick>
              </a:rPr>
              <a:t>Vorhofflattern</a:t>
            </a:r>
            <a:r>
              <a:rPr lang="de-DE" b="0" i="0" dirty="0">
                <a:effectLst/>
                <a:latin typeface="Arial" panose="020B0604020202020204" pitchFamily="34" charset="0"/>
              </a:rPr>
              <a:t> beenden.</a:t>
            </a:r>
          </a:p>
          <a:p>
            <a:endParaRPr lang="de-DE" dirty="0">
              <a:latin typeface="Arial" panose="020B0604020202020204" pitchFamily="34" charset="0"/>
            </a:endParaRPr>
          </a:p>
          <a:p>
            <a:pPr>
              <a:buFont typeface="Wingdings" panose="05000000000000000000" pitchFamily="2" charset="2"/>
              <a:buChar char="Ø"/>
            </a:pPr>
            <a:r>
              <a:rPr lang="de-DE" b="0" i="0" dirty="0">
                <a:effectLst/>
                <a:latin typeface="Arial" panose="020B0604020202020204" pitchFamily="34" charset="0"/>
              </a:rPr>
              <a:t>Ein Defibrillator verbessert die Chancen einer erfolgreichen </a:t>
            </a:r>
            <a:r>
              <a:rPr lang="de-DE" b="0" i="0" u="none" strike="noStrike" dirty="0">
                <a:effectLst/>
                <a:latin typeface="Arial" panose="020B0604020202020204" pitchFamily="34" charset="0"/>
                <a:hlinkClick r:id="rId8" tooltip="Herz-Lungen-Wiederbelebung">
                  <a:extLst>
                    <a:ext uri="{A12FA001-AC4F-418D-AE19-62706E023703}">
                      <ahyp:hlinkClr xmlns:ahyp="http://schemas.microsoft.com/office/drawing/2018/hyperlinkcolor" val="tx"/>
                    </a:ext>
                  </a:extLst>
                </a:hlinkClick>
              </a:rPr>
              <a:t>Herz-Lungen-Wiederbe</a:t>
            </a:r>
            <a:r>
              <a:rPr lang="de-DE" dirty="0">
                <a:latin typeface="Arial" panose="020B0604020202020204" pitchFamily="34" charset="0"/>
                <a:hlinkClick r:id="rId8" tooltip="Herz-Lungen-Wiederbelebung">
                  <a:extLst>
                    <a:ext uri="{A12FA001-AC4F-418D-AE19-62706E023703}">
                      <ahyp:hlinkClr xmlns:ahyp="http://schemas.microsoft.com/office/drawing/2018/hyperlinkcolor" val="tx"/>
                    </a:ext>
                  </a:extLst>
                </a:hlinkClick>
              </a:rPr>
              <a:t>l</a:t>
            </a:r>
            <a:r>
              <a:rPr lang="de-DE" b="0" i="0" u="none" strike="noStrike" dirty="0">
                <a:effectLst/>
                <a:latin typeface="Arial" panose="020B0604020202020204" pitchFamily="34" charset="0"/>
                <a:hlinkClick r:id="rId8" tooltip="Herz-Lungen-Wiederbelebung">
                  <a:extLst>
                    <a:ext uri="{A12FA001-AC4F-418D-AE19-62706E023703}">
                      <ahyp:hlinkClr xmlns:ahyp="http://schemas.microsoft.com/office/drawing/2018/hyperlinkcolor" val="tx"/>
                    </a:ext>
                  </a:extLst>
                </a:hlinkClick>
              </a:rPr>
              <a:t>ebung</a:t>
            </a:r>
            <a:r>
              <a:rPr lang="de-DE" b="0" i="0" dirty="0">
                <a:effectLst/>
                <a:latin typeface="Arial" panose="020B0604020202020204" pitchFamily="34" charset="0"/>
              </a:rPr>
              <a:t>, kann sie aber nicht ersetzen !!!</a:t>
            </a:r>
            <a:endParaRPr lang="de-DE" dirty="0"/>
          </a:p>
        </p:txBody>
      </p:sp>
    </p:spTree>
    <p:extLst>
      <p:ext uri="{BB962C8B-B14F-4D97-AF65-F5344CB8AC3E}">
        <p14:creationId xmlns:p14="http://schemas.microsoft.com/office/powerpoint/2010/main" val="375786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33CB2C6-9752-3107-68D6-C75305EFC790}"/>
              </a:ext>
            </a:extLst>
          </p:cNvPr>
          <p:cNvSpPr txBox="1"/>
          <p:nvPr/>
        </p:nvSpPr>
        <p:spPr>
          <a:xfrm>
            <a:off x="2679080" y="437129"/>
            <a:ext cx="6094140" cy="836063"/>
          </a:xfrm>
          <a:prstGeom prst="rect">
            <a:avLst/>
          </a:prstGeom>
          <a:noFill/>
        </p:spPr>
        <p:txBody>
          <a:bodyPr wrap="square">
            <a:spAutoFit/>
          </a:bodyPr>
          <a:lstStyle/>
          <a:p>
            <a:pPr>
              <a:lnSpc>
                <a:spcPct val="107000"/>
              </a:lnSpc>
              <a:spcAft>
                <a:spcPts val="80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Anleitung Wiederbelebungsmaßnahmen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AC644121-59B3-332C-3A54-A88AF8D42FA0}"/>
              </a:ext>
            </a:extLst>
          </p:cNvPr>
          <p:cNvSpPr>
            <a:spLocks noChangeArrowheads="1"/>
          </p:cNvSpPr>
          <p:nvPr/>
        </p:nvSpPr>
        <p:spPr bwMode="auto">
          <a:xfrm>
            <a:off x="137161" y="2310765"/>
            <a:ext cx="1183005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Wenn eine Person pl</a:t>
            </a:r>
            <a:r>
              <a:rPr kumimoji="0" lang="de-DE" altLang="de-DE" sz="1200"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ö</a:t>
            </a:r>
            <a:r>
              <a:rPr kumimoji="0" lang="de-DE" altLang="de-DE" sz="12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tzlich umf</a:t>
            </a:r>
            <a:r>
              <a:rPr kumimoji="0" lang="de-DE" altLang="de-DE" sz="1200"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ä</a:t>
            </a:r>
            <a:r>
              <a:rPr kumimoji="0" lang="de-DE" altLang="de-DE" sz="12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llt oder auf dem Boden liegend vorgefunden wird, muss zun</a:t>
            </a:r>
            <a:r>
              <a:rPr kumimoji="0" lang="de-DE" altLang="de-DE" sz="1200"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ä</a:t>
            </a:r>
            <a:r>
              <a:rPr kumimoji="0" lang="de-DE" altLang="de-DE" sz="12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chst </a:t>
            </a:r>
            <a:r>
              <a:rPr kumimoji="0" lang="de-DE" altLang="de-DE" sz="1200"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ü</a:t>
            </a:r>
            <a:r>
              <a:rPr kumimoji="0" lang="de-DE" altLang="de-DE" sz="12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berpr</a:t>
            </a:r>
            <a:r>
              <a:rPr kumimoji="0" lang="de-DE" altLang="de-DE" sz="1200"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ü</a:t>
            </a:r>
            <a:r>
              <a:rPr kumimoji="0" lang="de-DE" altLang="de-DE" sz="1200" b="0" i="0" u="none" strike="noStrike" cap="none" normalizeH="0" baseline="0" dirty="0">
                <a:ln>
                  <a:noFill/>
                </a:ln>
                <a:effectLst/>
                <a:ea typeface="Times New Roman" panose="02020603050405020304" pitchFamily="18" charset="0"/>
                <a:cs typeface="Arial" panose="020B0604020202020204" pitchFamily="34" charset="0"/>
              </a:rPr>
              <a:t>ft werden, ob diese bewusstlos ist und ob die Bewusstlosigkeit durch einen Herz-Kreislauf-Zusammenbruch bedingt ist.</a:t>
            </a:r>
            <a:endParaRPr kumimoji="0" lang="de-DE" altLang="de-DE" sz="11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e-DE" altLang="de-DE" sz="12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de-DE" altLang="de-DE" sz="1200" dirty="0">
              <a:ea typeface="Times New Roman" panose="02020603050405020304" pitchFamily="18"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Dazu wird die Person laut angesprochen (z.B.: </a:t>
            </a:r>
            <a:r>
              <a:rPr kumimoji="0" lang="de-DE" altLang="de-DE" sz="1200"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a:t>
            </a:r>
            <a:r>
              <a:rPr kumimoji="0" lang="de-DE" altLang="de-DE" sz="12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Hallo, hallo, was ist passiert, wie hei</a:t>
            </a:r>
            <a:r>
              <a:rPr kumimoji="0" lang="de-DE" altLang="de-DE" sz="1200"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ß</a:t>
            </a:r>
            <a:r>
              <a:rPr kumimoji="0" lang="de-DE" altLang="de-DE" sz="12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en Sie?</a:t>
            </a:r>
            <a:r>
              <a:rPr kumimoji="0" lang="de-DE" altLang="de-DE" sz="1200"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a:t>
            </a:r>
            <a:r>
              <a:rPr kumimoji="0" lang="de-DE" altLang="de-DE" sz="1200" b="0" i="0" u="none" strike="noStrike" cap="none" normalizeH="0" baseline="0" dirty="0">
                <a:ln>
                  <a:noFill/>
                </a:ln>
                <a:effectLst/>
                <a:ea typeface="Times New Roman" panose="02020603050405020304" pitchFamily="18" charset="0"/>
                <a:cs typeface="Arial" panose="020B0604020202020204" pitchFamily="34" charset="0"/>
              </a:rPr>
              <a:t>). Wenn die Person nicht reagiert und sich der Brustkorb als Zeichen der Atmung nicht typisch auf und ab bewegt, muss sofort Hilfe herbeigerufen werden (Notruf 112 ).</a:t>
            </a:r>
            <a:endParaRPr kumimoji="0" lang="de-DE" altLang="de-DE" sz="900" b="0" i="0" u="none" strike="noStrike" cap="none" normalizeH="0" baseline="0" dirty="0">
              <a:ln>
                <a:noFill/>
              </a:ln>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de-DE" altLang="de-DE" sz="1200" b="1" i="0" u="none" strike="noStrike" cap="none" normalizeH="0" baseline="0" dirty="0">
              <a:ln>
                <a:noFill/>
              </a:ln>
              <a:effectLst/>
              <a:latin typeface="inherit"/>
              <a:ea typeface="Times New Roman" panose="02020603050405020304" pitchFamily="18" charset="0"/>
              <a:cs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lang="de-DE" altLang="de-DE" sz="1200" b="1" dirty="0">
              <a:latin typeface="inherit"/>
              <a:ea typeface="Times New Roman" panose="02020603050405020304" pitchFamily="18" charset="0"/>
              <a:cs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effectLst/>
                <a:latin typeface="inherit"/>
                <a:ea typeface="Times New Roman" panose="02020603050405020304" pitchFamily="18" charset="0"/>
                <a:cs typeface="Arial" panose="020B0604020202020204" pitchFamily="34" charset="0"/>
              </a:rPr>
              <a:t>ACHTUNG: Schnappatmung oder R</a:t>
            </a:r>
            <a:r>
              <a:rPr kumimoji="0" lang="de-DE" altLang="de-DE" sz="1200" b="1"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ö</a:t>
            </a:r>
            <a:r>
              <a:rPr kumimoji="0" lang="de-DE" altLang="de-DE" sz="1200" b="1" i="0" u="none" strike="noStrike" cap="none" normalizeH="0" baseline="0" dirty="0">
                <a:ln>
                  <a:noFill/>
                </a:ln>
                <a:effectLst/>
                <a:latin typeface="inherit"/>
                <a:ea typeface="Times New Roman" panose="02020603050405020304" pitchFamily="18" charset="0"/>
                <a:cs typeface="Arial" panose="020B0604020202020204" pitchFamily="34" charset="0"/>
              </a:rPr>
              <a:t>cheln ist keine normale Atmung.</a:t>
            </a:r>
            <a:endParaRPr kumimoji="0" lang="de-DE" altLang="de-DE" sz="900" b="0" i="0" u="none" strike="noStrike" cap="none" normalizeH="0" baseline="0" dirty="0">
              <a:ln>
                <a:noFill/>
              </a:ln>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effectLst/>
              <a:latin typeface="Arial" panose="020B0604020202020204" pitchFamily="34" charset="0"/>
            </a:endParaRPr>
          </a:p>
        </p:txBody>
      </p:sp>
      <p:pic>
        <p:nvPicPr>
          <p:cNvPr id="2049" name="Grafik 2">
            <a:extLst>
              <a:ext uri="{FF2B5EF4-FFF2-40B4-BE49-F238E27FC236}">
                <a16:creationId xmlns:a16="http://schemas.microsoft.com/office/drawing/2014/main" id="{38739A79-13C9-B993-259A-50AC711B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5169" y="3941985"/>
            <a:ext cx="3002670" cy="25915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E9696AF-8FD0-64C7-6B2F-664B8CE2AFFA}"/>
              </a:ext>
            </a:extLst>
          </p:cNvPr>
          <p:cNvSpPr>
            <a:spLocks noChangeArrowheads="1"/>
          </p:cNvSpPr>
          <p:nvPr/>
        </p:nvSpPr>
        <p:spPr bwMode="auto">
          <a:xfrm>
            <a:off x="1798638" y="18383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Textfeld 6">
            <a:extLst>
              <a:ext uri="{FF2B5EF4-FFF2-40B4-BE49-F238E27FC236}">
                <a16:creationId xmlns:a16="http://schemas.microsoft.com/office/drawing/2014/main" id="{1FD42BA4-D720-8144-7D7F-D612CF6D92BE}"/>
              </a:ext>
            </a:extLst>
          </p:cNvPr>
          <p:cNvSpPr txBox="1"/>
          <p:nvPr/>
        </p:nvSpPr>
        <p:spPr>
          <a:xfrm>
            <a:off x="-314325" y="1620220"/>
            <a:ext cx="9201150" cy="646331"/>
          </a:xfrm>
          <a:prstGeom prst="rect">
            <a:avLst/>
          </a:prstGeom>
          <a:noFill/>
        </p:spPr>
        <p:txBody>
          <a:bodyPr wrap="square">
            <a:spAutoFit/>
          </a:bodyPr>
          <a:lstStyle/>
          <a:p>
            <a:pPr marL="0" marR="0" lvl="0" indent="449263"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a:ln>
                  <a:noFill/>
                </a:ln>
                <a:solidFill>
                  <a:srgbClr val="A82536"/>
                </a:solidFill>
                <a:effectLst/>
                <a:latin typeface="Arial" panose="020B0604020202020204" pitchFamily="34" charset="0"/>
                <a:ea typeface="Times New Roman" panose="02020603050405020304" pitchFamily="18" charset="0"/>
                <a:cs typeface="Arial" panose="020B0604020202020204" pitchFamily="34" charset="0"/>
              </a:rPr>
              <a:t>Die </a:t>
            </a:r>
            <a:r>
              <a:rPr kumimoji="0" lang="de-DE" altLang="de-DE" sz="1800" b="1" i="0" u="none" strike="noStrike" cap="none" normalizeH="0" baseline="0" dirty="0">
                <a:ln>
                  <a:noFill/>
                </a:ln>
                <a:solidFill>
                  <a:srgbClr val="A82536"/>
                </a:solidFill>
                <a:effectLst/>
                <a:latin typeface="Calibri" panose="020F0502020204030204" pitchFamily="34" charset="0"/>
                <a:ea typeface="Times New Roman" panose="02020603050405020304" pitchFamily="18" charset="0"/>
                <a:cs typeface="Arial" panose="020B0604020202020204" pitchFamily="34" charset="0"/>
              </a:rPr>
              <a:t>Ü</a:t>
            </a:r>
            <a:r>
              <a:rPr kumimoji="0" lang="de-DE" altLang="de-DE" sz="1800" b="1" i="0" u="none" strike="noStrike" cap="none" normalizeH="0" baseline="0" dirty="0">
                <a:ln>
                  <a:noFill/>
                </a:ln>
                <a:solidFill>
                  <a:srgbClr val="A82536"/>
                </a:solidFill>
                <a:effectLst/>
                <a:latin typeface="Arial" panose="020B0604020202020204" pitchFamily="34" charset="0"/>
                <a:ea typeface="Times New Roman" panose="02020603050405020304" pitchFamily="18" charset="0"/>
                <a:cs typeface="Arial" panose="020B0604020202020204" pitchFamily="34" charset="0"/>
              </a:rPr>
              <a:t>berlebenskette</a:t>
            </a:r>
            <a:endParaRPr kumimoji="0" lang="de-DE" altLang="de-DE" sz="1800" b="1" i="0" u="none" strike="noStrike" cap="none" normalizeH="0" baseline="0" dirty="0">
              <a:ln>
                <a:noFill/>
              </a:ln>
              <a:solidFill>
                <a:schemeClr val="tx1"/>
              </a:solidFill>
              <a:effectLst/>
              <a:ea typeface="Times New Roman" panose="02020603050405020304"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a:ln>
                  <a:noFill/>
                </a:ln>
                <a:solidFill>
                  <a:srgbClr val="A82536"/>
                </a:solidFill>
                <a:effectLst/>
                <a:latin typeface="Arial" panose="020B0604020202020204" pitchFamily="34" charset="0"/>
                <a:ea typeface="Times New Roman" panose="02020603050405020304" pitchFamily="18" charset="0"/>
                <a:cs typeface="Arial" panose="020B0604020202020204" pitchFamily="34" charset="0"/>
              </a:rPr>
              <a:t>1.    Prüfen: Bewusstlosigkeit und Atmung</a:t>
            </a:r>
            <a:endParaRPr kumimoji="0" lang="de-DE" altLang="de-DE" sz="1800" b="1" i="0" u="none" strike="noStrike" cap="none" normalizeH="0" baseline="0" dirty="0">
              <a:ln>
                <a:noFill/>
              </a:ln>
              <a:solidFill>
                <a:schemeClr val="tx1"/>
              </a:solidFill>
              <a:effectLst/>
              <a:ea typeface="Times New Roman" panose="02020603050405020304" pitchFamily="18" charset="0"/>
            </a:endParaRPr>
          </a:p>
        </p:txBody>
      </p:sp>
    </p:spTree>
    <p:extLst>
      <p:ext uri="{BB962C8B-B14F-4D97-AF65-F5344CB8AC3E}">
        <p14:creationId xmlns:p14="http://schemas.microsoft.com/office/powerpoint/2010/main" val="1698351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342C28C-6090-6AA3-11D9-504C172CE09D}"/>
              </a:ext>
            </a:extLst>
          </p:cNvPr>
          <p:cNvSpPr txBox="1"/>
          <p:nvPr/>
        </p:nvSpPr>
        <p:spPr>
          <a:xfrm>
            <a:off x="4562000" y="2643407"/>
            <a:ext cx="6094140" cy="373757"/>
          </a:xfrm>
          <a:prstGeom prst="rect">
            <a:avLst/>
          </a:prstGeom>
          <a:noFill/>
        </p:spPr>
        <p:txBody>
          <a:bodyPr wrap="square">
            <a:spAutoFit/>
          </a:bodyPr>
          <a:lstStyle/>
          <a:p>
            <a:pPr fontAlgn="base">
              <a:lnSpc>
                <a:spcPct val="107000"/>
              </a:lnSpc>
              <a:spcAft>
                <a:spcPts val="800"/>
              </a:spcAft>
            </a:pPr>
            <a:r>
              <a:rPr lang="de-DE" sz="1800" b="1" dirty="0">
                <a:solidFill>
                  <a:srgbClr val="A82536"/>
                </a:solidFill>
                <a:effectLst/>
                <a:latin typeface="Arial" panose="020B0604020202020204" pitchFamily="34" charset="0"/>
                <a:ea typeface="Times New Roman" panose="02020603050405020304" pitchFamily="18" charset="0"/>
                <a:cs typeface="Times New Roman" panose="02020603050405020304" pitchFamily="18" charset="0"/>
              </a:rPr>
              <a:t>2. Hilfe Rufen (Tel. 112)</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D17ABEC8-F947-4E9A-6BFC-F7E1258BEF46}"/>
              </a:ext>
            </a:extLst>
          </p:cNvPr>
          <p:cNvSpPr txBox="1"/>
          <p:nvPr/>
        </p:nvSpPr>
        <p:spPr>
          <a:xfrm>
            <a:off x="712040" y="3285735"/>
            <a:ext cx="11023600" cy="2834879"/>
          </a:xfrm>
          <a:prstGeom prst="rect">
            <a:avLst/>
          </a:prstGeom>
          <a:noFill/>
        </p:spPr>
        <p:txBody>
          <a:bodyPr wrap="square">
            <a:spAutoFit/>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Haben Sie festgestellt, dass die Person bewusstlos ist, sollten Sie umgehend zum Telefon greifen – oder andere Personen drum bitten – und per 112 einen Notruf absetzen. Beantworten Sie der Notrufzentrale alle wichtigen Fragen: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Wer ruft an (Name, Telefonnummer)?</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Was ist passiert? Sie haben eine bewusstlose Person gefunden und Hinweise auf einen Herzstillstand.</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Wo befindet sich die Person? Geben Sie die Adresse möglichst genau an.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800" dirty="0">
              <a:effectLst/>
              <a:latin typeface="Arial" panose="020B0604020202020204" pitchFamily="34" charset="0"/>
              <a:ea typeface="Times New Roman" panose="02020603050405020304" pitchFamily="18" charset="0"/>
            </a:endParaRPr>
          </a:p>
          <a:p>
            <a:r>
              <a:rPr lang="de-DE" sz="1800" dirty="0">
                <a:effectLst/>
                <a:latin typeface="Arial" panose="020B0604020202020204" pitchFamily="34" charset="0"/>
                <a:ea typeface="Times New Roman" panose="02020603050405020304" pitchFamily="18" charset="0"/>
              </a:rPr>
              <a:t>Beenden Sie das Gespräch erst, wenn die Notrufzentrale keine Rückfragen mehr hat</a:t>
            </a:r>
            <a:endParaRPr lang="de-DE" dirty="0"/>
          </a:p>
        </p:txBody>
      </p:sp>
      <p:pic>
        <p:nvPicPr>
          <p:cNvPr id="8" name="Grafik 7">
            <a:extLst>
              <a:ext uri="{FF2B5EF4-FFF2-40B4-BE49-F238E27FC236}">
                <a16:creationId xmlns:a16="http://schemas.microsoft.com/office/drawing/2014/main" id="{24E6C7F6-C95D-5EEF-01C9-EA588C61F9EC}"/>
              </a:ext>
            </a:extLst>
          </p:cNvPr>
          <p:cNvPicPr>
            <a:picLocks noChangeAspect="1"/>
          </p:cNvPicPr>
          <p:nvPr/>
        </p:nvPicPr>
        <p:blipFill>
          <a:blip r:embed="rId2"/>
          <a:stretch>
            <a:fillRect/>
          </a:stretch>
        </p:blipFill>
        <p:spPr>
          <a:xfrm>
            <a:off x="8707120" y="527540"/>
            <a:ext cx="2354580" cy="2115867"/>
          </a:xfrm>
          <a:prstGeom prst="rect">
            <a:avLst/>
          </a:prstGeom>
        </p:spPr>
      </p:pic>
    </p:spTree>
    <p:extLst>
      <p:ext uri="{BB962C8B-B14F-4D97-AF65-F5344CB8AC3E}">
        <p14:creationId xmlns:p14="http://schemas.microsoft.com/office/powerpoint/2010/main" val="2342902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B3C6F08-9CD2-C5D8-E9D0-EF622F45718F}"/>
              </a:ext>
            </a:extLst>
          </p:cNvPr>
          <p:cNvSpPr txBox="1"/>
          <p:nvPr/>
        </p:nvSpPr>
        <p:spPr>
          <a:xfrm>
            <a:off x="5473700" y="2442022"/>
            <a:ext cx="6096000" cy="373757"/>
          </a:xfrm>
          <a:prstGeom prst="rect">
            <a:avLst/>
          </a:prstGeom>
          <a:noFill/>
        </p:spPr>
        <p:txBody>
          <a:bodyPr wrap="square">
            <a:spAutoFit/>
          </a:bodyPr>
          <a:lstStyle/>
          <a:p>
            <a:pPr fontAlgn="base">
              <a:lnSpc>
                <a:spcPct val="107000"/>
              </a:lnSpc>
              <a:spcAft>
                <a:spcPts val="800"/>
              </a:spcAft>
            </a:pPr>
            <a:r>
              <a:rPr lang="de-DE"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3. Drücken</a:t>
            </a:r>
            <a:endParaRPr lang="de-DE"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feld 4">
            <a:extLst>
              <a:ext uri="{FF2B5EF4-FFF2-40B4-BE49-F238E27FC236}">
                <a16:creationId xmlns:a16="http://schemas.microsoft.com/office/drawing/2014/main" id="{4A976C72-5E09-F3D6-677E-60A41E6D050F}"/>
              </a:ext>
            </a:extLst>
          </p:cNvPr>
          <p:cNvSpPr txBox="1"/>
          <p:nvPr/>
        </p:nvSpPr>
        <p:spPr>
          <a:xfrm>
            <a:off x="1130300" y="2942145"/>
            <a:ext cx="9931400" cy="3749553"/>
          </a:xfrm>
          <a:prstGeom prst="rect">
            <a:avLst/>
          </a:prstGeom>
          <a:noFill/>
        </p:spPr>
        <p:txBody>
          <a:bodyPr wrap="square">
            <a:spAutoFit/>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Dazu kniet man sich an eine Seite (egal ob rechts oder links) der Person. Den Handballen auf die Mitte des Brustbeines aufsetzen, zweite Hand auf den Handrücken der ersten platzieren. Senkrecht über die Brust der Person beugen und mit gestreckten Armen das Brustbein 5-6 cm in Richtung Wirbelsäule mit einer Frequenz von 100-120 pro Minute drücken. Die Herzdruckmassage wird durchgeführt, bis das Rettungsteam eintrifft.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Zum Schutz vor einer Infektion empfiehlt es sich, den Mund und die Nase mit einem dünnen Tuch (z.B. Schal oder Taschentuch) zu bedecken.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de-DE" sz="1800" dirty="0">
                <a:effectLst/>
                <a:latin typeface="Arial" panose="020B0604020202020204" pitchFamily="34" charset="0"/>
                <a:ea typeface="Times New Roman" panose="02020603050405020304" pitchFamily="18" charset="0"/>
                <a:cs typeface="Times New Roman" panose="02020603050405020304" pitchFamily="18" charset="0"/>
              </a:rPr>
              <a:t>Rufen Sie um Hilfe - die Herzdruckmassage ist extrem anstrengend. Wechseln Sie sich ab!</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endParaRPr lang="de-DE" sz="1800" b="1" dirty="0">
              <a:effectLst/>
              <a:latin typeface="inherit"/>
              <a:ea typeface="Times New Roman" panose="02020603050405020304" pitchFamily="18" charset="0"/>
              <a:cs typeface="Arial" panose="020B0604020202020204" pitchFamily="34" charset="0"/>
            </a:endParaRPr>
          </a:p>
          <a:p>
            <a:pPr marL="285750" indent="-285750" fontAlgn="base">
              <a:lnSpc>
                <a:spcPct val="107000"/>
              </a:lnSpc>
              <a:spcAft>
                <a:spcPts val="800"/>
              </a:spcAft>
              <a:buFont typeface="Wingdings" panose="05000000000000000000" pitchFamily="2" charset="2"/>
              <a:buChar char="Ø"/>
            </a:pPr>
            <a:r>
              <a:rPr lang="de-DE" sz="1800" b="1" dirty="0">
                <a:solidFill>
                  <a:srgbClr val="FF0000"/>
                </a:solidFill>
                <a:effectLst/>
                <a:latin typeface="inherit"/>
                <a:ea typeface="Times New Roman" panose="02020603050405020304" pitchFamily="18" charset="0"/>
                <a:cs typeface="Arial" panose="020B0604020202020204" pitchFamily="34" charset="0"/>
              </a:rPr>
              <a:t>Wichtig: Die Herzstiftung empfiehlt Laien ausdrücklich keine Mund-zu-Mund-Beatmung </a:t>
            </a:r>
            <a:r>
              <a:rPr lang="de-DE" sz="1800" b="1" dirty="0">
                <a:solidFill>
                  <a:srgbClr val="000000"/>
                </a:solidFill>
                <a:effectLst/>
                <a:latin typeface="inherit"/>
                <a:ea typeface="Times New Roman" panose="02020603050405020304" pitchFamily="18" charset="0"/>
                <a:cs typeface="Arial" panose="020B0604020202020204" pitchFamily="34" charset="0"/>
              </a:rPr>
              <a:t>durchzuführen.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2237C683-DCB4-76AB-3725-A619DF43D5AB}"/>
              </a:ext>
            </a:extLst>
          </p:cNvPr>
          <p:cNvPicPr>
            <a:picLocks noChangeAspect="1"/>
          </p:cNvPicPr>
          <p:nvPr/>
        </p:nvPicPr>
        <p:blipFill>
          <a:blip r:embed="rId4"/>
          <a:stretch>
            <a:fillRect/>
          </a:stretch>
        </p:blipFill>
        <p:spPr>
          <a:xfrm>
            <a:off x="8450664" y="304800"/>
            <a:ext cx="2611036" cy="2137222"/>
          </a:xfrm>
          <a:prstGeom prst="rect">
            <a:avLst/>
          </a:prstGeom>
        </p:spPr>
      </p:pic>
      <p:pic>
        <p:nvPicPr>
          <p:cNvPr id="2" name="Physio Control Lifepak CR 2 - Vorführung - HERZKönig Medizintechnik GmbH auf der IDS 2019 in Köln">
            <a:hlinkClick r:id="" action="ppaction://media"/>
            <a:extLst>
              <a:ext uri="{FF2B5EF4-FFF2-40B4-BE49-F238E27FC236}">
                <a16:creationId xmlns:a16="http://schemas.microsoft.com/office/drawing/2014/main" id="{DE850AB3-5870-B23B-5B71-7EA47C9871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1752" y="351216"/>
            <a:ext cx="2405798" cy="1353261"/>
          </a:xfrm>
          <a:prstGeom prst="rect">
            <a:avLst/>
          </a:prstGeom>
        </p:spPr>
      </p:pic>
    </p:spTree>
    <p:extLst>
      <p:ext uri="{BB962C8B-B14F-4D97-AF65-F5344CB8AC3E}">
        <p14:creationId xmlns:p14="http://schemas.microsoft.com/office/powerpoint/2010/main" val="105885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35E87A3-C21E-38D6-3343-D0041CFD939C}"/>
              </a:ext>
            </a:extLst>
          </p:cNvPr>
          <p:cNvSpPr txBox="1"/>
          <p:nvPr/>
        </p:nvSpPr>
        <p:spPr>
          <a:xfrm>
            <a:off x="4673600" y="2533134"/>
            <a:ext cx="6096000" cy="369332"/>
          </a:xfrm>
          <a:prstGeom prst="rect">
            <a:avLst/>
          </a:prstGeom>
          <a:noFill/>
        </p:spPr>
        <p:txBody>
          <a:bodyPr wrap="square">
            <a:spAutoFit/>
          </a:bodyPr>
          <a:lstStyle/>
          <a:p>
            <a:pPr fontAlgn="base"/>
            <a:r>
              <a:rPr lang="de-DE" sz="1800" b="1" dirty="0">
                <a:solidFill>
                  <a:srgbClr val="FF0000"/>
                </a:solidFill>
                <a:effectLst/>
                <a:latin typeface="Arial" panose="020B0604020202020204" pitchFamily="34" charset="0"/>
                <a:ea typeface="Times New Roman" panose="02020603050405020304" pitchFamily="18" charset="0"/>
              </a:rPr>
              <a:t>4. Schocken</a:t>
            </a:r>
            <a:endParaRPr lang="de-DE" sz="1800" b="1" dirty="0">
              <a:solidFill>
                <a:srgbClr val="FF0000"/>
              </a:solidFill>
              <a:effectLst/>
              <a:latin typeface="Times New Roman" panose="02020603050405020304" pitchFamily="18" charset="0"/>
              <a:ea typeface="Times New Roman" panose="02020603050405020304" pitchFamily="18" charset="0"/>
            </a:endParaRPr>
          </a:p>
        </p:txBody>
      </p:sp>
      <p:sp>
        <p:nvSpPr>
          <p:cNvPr id="5" name="Textfeld 4">
            <a:extLst>
              <a:ext uri="{FF2B5EF4-FFF2-40B4-BE49-F238E27FC236}">
                <a16:creationId xmlns:a16="http://schemas.microsoft.com/office/drawing/2014/main" id="{8ABF35EE-679B-7452-0466-DBE819107A4F}"/>
              </a:ext>
            </a:extLst>
          </p:cNvPr>
          <p:cNvSpPr txBox="1"/>
          <p:nvPr/>
        </p:nvSpPr>
        <p:spPr>
          <a:xfrm>
            <a:off x="901700" y="3217039"/>
            <a:ext cx="10045700" cy="2031325"/>
          </a:xfrm>
          <a:prstGeom prst="rect">
            <a:avLst/>
          </a:prstGeom>
          <a:noFill/>
        </p:spPr>
        <p:txBody>
          <a:bodyPr wrap="square">
            <a:spAutoFit/>
          </a:bodyPr>
          <a:lstStyle/>
          <a:p>
            <a:pPr fontAlgn="base"/>
            <a:r>
              <a:rPr lang="de-DE" sz="1800" dirty="0">
                <a:effectLst/>
                <a:latin typeface="Arial" panose="020B0604020202020204" pitchFamily="34" charset="0"/>
                <a:ea typeface="Times New Roman" panose="02020603050405020304" pitchFamily="18" charset="0"/>
              </a:rPr>
              <a:t>Der Automatisierte Externe Defibrillator (AED) kommt nur zur Anwendung, wenn mindestens zwei Helfer/innen vor Ort sind und jemand weiß, wo in unmittelbarer Nähe ein AED installiert ist. So kann eine Person die Herzdruckmassage durchführen, während die andere den AED holt. Nachdem Sie den AED eingeschaltet haben, müssen Sie nur den Anweisungen des Sprachcomputers folgen.</a:t>
            </a:r>
          </a:p>
          <a:p>
            <a:pPr fontAlgn="base"/>
            <a:endParaRPr lang="de-DE" sz="1800" dirty="0">
              <a:effectLst/>
              <a:latin typeface="Times New Roman" panose="02020603050405020304" pitchFamily="18" charset="0"/>
              <a:ea typeface="Times New Roman" panose="02020603050405020304" pitchFamily="18" charset="0"/>
            </a:endParaRPr>
          </a:p>
          <a:p>
            <a:pPr fontAlgn="base"/>
            <a:r>
              <a:rPr lang="de-DE" sz="1800" b="1" dirty="0">
                <a:solidFill>
                  <a:srgbClr val="FF0000"/>
                </a:solidFill>
                <a:effectLst/>
                <a:latin typeface="inherit"/>
                <a:ea typeface="Times New Roman" panose="02020603050405020304" pitchFamily="18" charset="0"/>
                <a:cs typeface="Arial" panose="020B0604020202020204" pitchFamily="34" charset="0"/>
              </a:rPr>
              <a:t>Wichtig: Unterbrechen Sie die Druckmassage nur, wenn der Sprachcomputer Sie dazu auffordert.</a:t>
            </a:r>
            <a:endParaRPr lang="de-DE" sz="1800" dirty="0">
              <a:solidFill>
                <a:srgbClr val="FF0000"/>
              </a:solidFill>
              <a:effectLst/>
              <a:latin typeface="Times New Roman" panose="02020603050405020304" pitchFamily="18" charset="0"/>
              <a:ea typeface="Times New Roman" panose="02020603050405020304" pitchFamily="18" charset="0"/>
            </a:endParaRPr>
          </a:p>
        </p:txBody>
      </p:sp>
      <p:pic>
        <p:nvPicPr>
          <p:cNvPr id="6" name="Grafik 5">
            <a:extLst>
              <a:ext uri="{FF2B5EF4-FFF2-40B4-BE49-F238E27FC236}">
                <a16:creationId xmlns:a16="http://schemas.microsoft.com/office/drawing/2014/main" id="{D27BCE60-9A92-75F9-48D3-FB9C6CDA0801}"/>
              </a:ext>
            </a:extLst>
          </p:cNvPr>
          <p:cNvPicPr>
            <a:picLocks noChangeAspect="1"/>
          </p:cNvPicPr>
          <p:nvPr/>
        </p:nvPicPr>
        <p:blipFill>
          <a:blip r:embed="rId2"/>
          <a:stretch>
            <a:fillRect/>
          </a:stretch>
        </p:blipFill>
        <p:spPr>
          <a:xfrm>
            <a:off x="8839269" y="741655"/>
            <a:ext cx="2108131" cy="1735961"/>
          </a:xfrm>
          <a:prstGeom prst="rect">
            <a:avLst/>
          </a:prstGeom>
        </p:spPr>
      </p:pic>
      <p:sp>
        <p:nvSpPr>
          <p:cNvPr id="8" name="Textfeld 7">
            <a:extLst>
              <a:ext uri="{FF2B5EF4-FFF2-40B4-BE49-F238E27FC236}">
                <a16:creationId xmlns:a16="http://schemas.microsoft.com/office/drawing/2014/main" id="{0401C67B-26D8-4CBB-413A-0963F0FA9CC0}"/>
              </a:ext>
            </a:extLst>
          </p:cNvPr>
          <p:cNvSpPr txBox="1"/>
          <p:nvPr/>
        </p:nvSpPr>
        <p:spPr>
          <a:xfrm>
            <a:off x="901700" y="5622394"/>
            <a:ext cx="6096000" cy="369332"/>
          </a:xfrm>
          <a:prstGeom prst="rect">
            <a:avLst/>
          </a:prstGeom>
          <a:noFill/>
        </p:spPr>
        <p:txBody>
          <a:bodyPr wrap="square">
            <a:spAutoFit/>
          </a:bodyPr>
          <a:lstStyle/>
          <a:p>
            <a:r>
              <a:rPr lang="de-DE" sz="1800" b="1" dirty="0">
                <a:effectLst/>
                <a:latin typeface="Calibri" panose="020F0502020204030204" pitchFamily="34" charset="0"/>
                <a:ea typeface="Calibri" panose="020F0502020204030204" pitchFamily="34" charset="0"/>
                <a:cs typeface="Times New Roman" panose="02020603050405020304" pitchFamily="18" charset="0"/>
              </a:rPr>
              <a:t>Quelle: </a:t>
            </a:r>
            <a:r>
              <a:rPr lang="de-DE"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www.herzstiftung.de</a:t>
            </a:r>
            <a:endParaRPr lang="de-DE" dirty="0"/>
          </a:p>
        </p:txBody>
      </p:sp>
      <p:sp>
        <p:nvSpPr>
          <p:cNvPr id="10" name="Textfeld 9">
            <a:extLst>
              <a:ext uri="{FF2B5EF4-FFF2-40B4-BE49-F238E27FC236}">
                <a16:creationId xmlns:a16="http://schemas.microsoft.com/office/drawing/2014/main" id="{B24956FB-AFA5-9E22-866F-06DA4C2177BB}"/>
              </a:ext>
            </a:extLst>
          </p:cNvPr>
          <p:cNvSpPr txBox="1"/>
          <p:nvPr/>
        </p:nvSpPr>
        <p:spPr>
          <a:xfrm>
            <a:off x="6426200" y="6116345"/>
            <a:ext cx="6096000" cy="369332"/>
          </a:xfrm>
          <a:prstGeom prst="rect">
            <a:avLst/>
          </a:prstGeom>
          <a:noFill/>
        </p:spPr>
        <p:txBody>
          <a:bodyPr wrap="square">
            <a:spAutoFit/>
          </a:bodyPr>
          <a:lstStyle/>
          <a:p>
            <a:r>
              <a:rPr lang="de-DE" sz="1800" b="1" dirty="0">
                <a:effectLst/>
                <a:latin typeface="Calibri" panose="020F0502020204030204" pitchFamily="34" charset="0"/>
                <a:ea typeface="Calibri" panose="020F0502020204030204" pitchFamily="34" charset="0"/>
                <a:cs typeface="Times New Roman" panose="02020603050405020304" pitchFamily="18" charset="0"/>
              </a:rPr>
              <a:t>Erstellt: Freiwillige Feuerwehr Wang ; Stand 04/2023</a:t>
            </a:r>
            <a:endParaRPr lang="de-DE" dirty="0"/>
          </a:p>
        </p:txBody>
      </p:sp>
    </p:spTree>
    <p:extLst>
      <p:ext uri="{BB962C8B-B14F-4D97-AF65-F5344CB8AC3E}">
        <p14:creationId xmlns:p14="http://schemas.microsoft.com/office/powerpoint/2010/main" val="1479527963"/>
      </p:ext>
    </p:extLst>
  </p:cSld>
  <p:clrMapOvr>
    <a:masterClrMapping/>
  </p:clrMapOvr>
</p:sld>
</file>

<file path=ppt/theme/theme1.xml><?xml version="1.0" encoding="utf-8"?>
<a:theme xmlns:a="http://schemas.openxmlformats.org/drawingml/2006/main" name="Kondensstreifen">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TM04033937[[fn=Kondensstreifen ]]</Template>
  <TotalTime>0</TotalTime>
  <Words>493</Words>
  <Application>Microsoft Office PowerPoint</Application>
  <PresentationFormat>Breitbild</PresentationFormat>
  <Paragraphs>35</Paragraphs>
  <Slides>5</Slides>
  <Notes>0</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5</vt:i4>
      </vt:variant>
    </vt:vector>
  </HeadingPairs>
  <TitlesOfParts>
    <vt:vector size="13" baseType="lpstr">
      <vt:lpstr>Arial</vt:lpstr>
      <vt:lpstr>Calibri</vt:lpstr>
      <vt:lpstr>Century Gothic</vt:lpstr>
      <vt:lpstr>inherit</vt:lpstr>
      <vt:lpstr>Symbol</vt:lpstr>
      <vt:lpstr>Times New Roman</vt:lpstr>
      <vt:lpstr>Wingdings</vt:lpstr>
      <vt:lpstr>Kondensstreifen</vt:lpstr>
      <vt:lpstr> erläuterung DEFI</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Bürgerversammlung Wang</dc:title>
  <dc:creator>Eva Denter</dc:creator>
  <cp:lastModifiedBy>Eva Denter</cp:lastModifiedBy>
  <cp:revision>6</cp:revision>
  <dcterms:created xsi:type="dcterms:W3CDTF">2023-04-08T10:58:03Z</dcterms:created>
  <dcterms:modified xsi:type="dcterms:W3CDTF">2023-07-25T09:13:48Z</dcterms:modified>
</cp:coreProperties>
</file>